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92" r:id="rId2"/>
    <p:sldId id="298" r:id="rId3"/>
    <p:sldId id="297" r:id="rId4"/>
    <p:sldId id="299" r:id="rId5"/>
    <p:sldId id="300" r:id="rId6"/>
    <p:sldId id="301" r:id="rId7"/>
    <p:sldId id="303" r:id="rId8"/>
    <p:sldId id="304" r:id="rId9"/>
    <p:sldId id="305" r:id="rId10"/>
    <p:sldId id="306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293" r:id="rId1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62C9-230F-419A-8357-07ED12F1B480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2C9FC-FF3A-487F-AD8C-7DE1021B99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1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2742" y="-39801"/>
            <a:ext cx="11386515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798575"/>
            <a:ext cx="12192000" cy="6059805"/>
          </a:xfrm>
          <a:custGeom>
            <a:avLst/>
            <a:gdLst/>
            <a:ahLst/>
            <a:cxnLst/>
            <a:rect l="l" t="t" r="r" b="b"/>
            <a:pathLst>
              <a:path w="12192000" h="6059805">
                <a:moveTo>
                  <a:pt x="12191999" y="0"/>
                </a:moveTo>
                <a:lnTo>
                  <a:pt x="0" y="0"/>
                </a:lnTo>
                <a:lnTo>
                  <a:pt x="0" y="6059422"/>
                </a:lnTo>
                <a:lnTo>
                  <a:pt x="12191999" y="6059422"/>
                </a:lnTo>
                <a:lnTo>
                  <a:pt x="12191999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795527"/>
            <a:ext cx="12192000" cy="6350"/>
          </a:xfrm>
          <a:custGeom>
            <a:avLst/>
            <a:gdLst/>
            <a:ahLst/>
            <a:cxnLst/>
            <a:rect l="l" t="t" r="r" b="b"/>
            <a:pathLst>
              <a:path w="12192000" h="6350">
                <a:moveTo>
                  <a:pt x="0" y="0"/>
                </a:moveTo>
                <a:lnTo>
                  <a:pt x="0" y="6096"/>
                </a:lnTo>
                <a:lnTo>
                  <a:pt x="12191999" y="6096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2859" y="0"/>
            <a:ext cx="5366004" cy="1188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798575"/>
            <a:ext cx="12192000" cy="6059805"/>
          </a:xfrm>
          <a:custGeom>
            <a:avLst/>
            <a:gdLst/>
            <a:ahLst/>
            <a:cxnLst/>
            <a:rect l="l" t="t" r="r" b="b"/>
            <a:pathLst>
              <a:path w="12192000" h="6059805">
                <a:moveTo>
                  <a:pt x="12191999" y="0"/>
                </a:moveTo>
                <a:lnTo>
                  <a:pt x="0" y="0"/>
                </a:lnTo>
                <a:lnTo>
                  <a:pt x="0" y="6059422"/>
                </a:lnTo>
                <a:lnTo>
                  <a:pt x="12191999" y="6059422"/>
                </a:lnTo>
                <a:lnTo>
                  <a:pt x="12191999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795527"/>
            <a:ext cx="12192000" cy="6350"/>
          </a:xfrm>
          <a:custGeom>
            <a:avLst/>
            <a:gdLst/>
            <a:ahLst/>
            <a:cxnLst/>
            <a:rect l="l" t="t" r="r" b="b"/>
            <a:pathLst>
              <a:path w="12192000" h="6350">
                <a:moveTo>
                  <a:pt x="0" y="0"/>
                </a:moveTo>
                <a:lnTo>
                  <a:pt x="0" y="6096"/>
                </a:lnTo>
                <a:lnTo>
                  <a:pt x="12191999" y="6096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2742" y="-39801"/>
            <a:ext cx="11386515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524" y="1925066"/>
            <a:ext cx="8108950" cy="3048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pushpaganan/" TargetMode="External"/><Relationship Id="rId2" Type="http://schemas.openxmlformats.org/officeDocument/2006/relationships/hyperlink" Target="https://pushpaganan.home.blo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twitter.com/Kenkre_roha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sitecore.com/xmc/en/developers/xm-cloud/sitecore-first-development-workflow.html" TargetMode="External"/><Relationship Id="rId2" Type="http://schemas.openxmlformats.org/officeDocument/2006/relationships/hyperlink" Target="https://doc.sitecore.com/xmc/en/developers/xm-cloud/xm-cloud-terminology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.sitecore.com/xmc/en/developers/xm-cloud/site-collections.html" TargetMode="External"/><Relationship Id="rId4" Type="http://schemas.openxmlformats.org/officeDocument/2006/relationships/hyperlink" Target="https://doc.sitecore.com/xmc/en/developers/xm-cloud/code-first-development-workflow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sitecore.com/xmc/en/developers/xm-cloud/deploying-xm-cloud.html" TargetMode="External"/><Relationship Id="rId2" Type="http://schemas.openxmlformats.org/officeDocument/2006/relationships/hyperlink" Target="https://doc.sitecore.com/xmc/en/developers/xm-cloud/getting-started-with-xm-cloud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.sitecore.com/xmc/en/developers/xm-cloud/connect-sitecore-pages-to-your-local-xm-cloud-instance.html" TargetMode="External"/><Relationship Id="rId5" Type="http://schemas.openxmlformats.org/officeDocument/2006/relationships/hyperlink" Target="https://doc.sitecore.com/xmc/en/developers/xm-cloud/create-an-xm-cloud-project-from-existing-source-code-in-the-xm-cloud-deploy-app.html" TargetMode="External"/><Relationship Id="rId4" Type="http://schemas.openxmlformats.org/officeDocument/2006/relationships/hyperlink" Target="https://doc.sitecore.com/xmc/en/developers/xm-cloud/xm-cloud-deploy-app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sitecore.com/xmc/en/users/xm-cloud/building-components.html" TargetMode="External"/><Relationship Id="rId7" Type="http://schemas.openxmlformats.org/officeDocument/2006/relationships/hyperlink" Target="https://doc.sitecore.com/xmc/en/developers/xm-cloud/create-and-change-a-partial-design.html" TargetMode="External"/><Relationship Id="rId2" Type="http://schemas.openxmlformats.org/officeDocument/2006/relationships/hyperlink" Target="https://doc.sitecore.com/xmc/en/users/xm-cloud/renderings-and-rendering-variant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.sitecore.com/xmc/en/developers/xm-cloud/page-designs.html" TargetMode="External"/><Relationship Id="rId5" Type="http://schemas.openxmlformats.org/officeDocument/2006/relationships/hyperlink" Target="https://doc.sitecore.com/xmc/en/developers/xm-cloud/set-placeholder-restrictions.html" TargetMode="External"/><Relationship Id="rId4" Type="http://schemas.openxmlformats.org/officeDocument/2006/relationships/hyperlink" Target="https://doc.sitecore.com/xmc/en/developers/xm-cloud/walkthrough--registering-an-external-react-component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sitecore.com/xmc/en/developers/xm-cloud/connect-sitecore-pages-to-your-local-xm-cloud-instance.html" TargetMode="External"/><Relationship Id="rId2" Type="http://schemas.openxmlformats.org/officeDocument/2006/relationships/hyperlink" Target="https://doc.sitecore.com/xmc/en/developers/xm-cloud/sitecore-content-serializati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.sitecore.com/xmc/en/developers/xm-cloud/the-cli-serialization-command.html" TargetMode="External"/><Relationship Id="rId5" Type="http://schemas.openxmlformats.org/officeDocument/2006/relationships/hyperlink" Target="https://doc.sitecore.com/xmc/en/developers/xm-cloud/sitecore-content-serialization-configuration-reference.html" TargetMode="External"/><Relationship Id="rId4" Type="http://schemas.openxmlformats.org/officeDocument/2006/relationships/hyperlink" Target="https://doc.sitecore.com/xmc/en/developers/xm-cloud/configure-excluded-fields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sitecore.com/xmc/en/developers/xm-cloud/sitecore-authoring-and-management-graphql-api.html" TargetMode="External"/><Relationship Id="rId7" Type="http://schemas.openxmlformats.org/officeDocument/2006/relationships/hyperlink" Target="https://doc.sitecore.com/xmc/en/developers/xm-cloud/query-examples.html" TargetMode="External"/><Relationship Id="rId2" Type="http://schemas.openxmlformats.org/officeDocument/2006/relationships/hyperlink" Target="https://doc.sitecore.com/xmc/en/developers/xm-cloud/sitecore-experience-edge-for-xm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.sitecore.com/xmc/en/developers/xm-cloud/generate-an-edge-api-key.html" TargetMode="External"/><Relationship Id="rId5" Type="http://schemas.openxmlformats.org/officeDocument/2006/relationships/hyperlink" Target="https://doc.sitecore.com/xmc/en/developers/xm-cloud/admin-api.html" TargetMode="External"/><Relationship Id="rId4" Type="http://schemas.openxmlformats.org/officeDocument/2006/relationships/hyperlink" Target="https://doc.sitecore.com/xmc/en/developers/xm-cloud/webhooks.html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doc.sitecore.com/xmc/en/developers/xm-cloud/add-and-configure-a-device.html" TargetMode="External"/><Relationship Id="rId3" Type="http://schemas.openxmlformats.org/officeDocument/2006/relationships/hyperlink" Target="https://doc.sitecore.com/xmc/en/users/xm-cloud/building-components.html" TargetMode="External"/><Relationship Id="rId7" Type="http://schemas.openxmlformats.org/officeDocument/2006/relationships/hyperlink" Target="https://doc.sitecore.com/xmc/en/developers/xm-cloud/publishing-to-experience-edge.html" TargetMode="External"/><Relationship Id="rId2" Type="http://schemas.openxmlformats.org/officeDocument/2006/relationships/hyperlink" Target="https://doc.sitecore.com/xmc/en/users/xm-cloud/page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.sitecore.com/xmc/en/developers/xm-cloud/grid.html" TargetMode="External"/><Relationship Id="rId5" Type="http://schemas.openxmlformats.org/officeDocument/2006/relationships/hyperlink" Target="https://doc.sitecore.com/xmc/en/developers/xm-cloud/data-sources.html" TargetMode="External"/><Relationship Id="rId4" Type="http://schemas.openxmlformats.org/officeDocument/2006/relationships/hyperlink" Target="https://doc.sitecore.com/xmc/en/developers/xm-cloud/components.html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oc.sitecore.com/xmc/en/developers/xm-cloud/assigning-access-rights.html" TargetMode="External"/><Relationship Id="rId3" Type="http://schemas.openxmlformats.org/officeDocument/2006/relationships/hyperlink" Target="https://doc.sitecore.com/xmc/en/developers/xm-cloud/user-security.html" TargetMode="External"/><Relationship Id="rId7" Type="http://schemas.openxmlformats.org/officeDocument/2006/relationships/hyperlink" Target="https://doc.sitecore.com/xmc/en/developers/xm-cloud/the-access-rights.html" TargetMode="External"/><Relationship Id="rId2" Type="http://schemas.openxmlformats.org/officeDocument/2006/relationships/hyperlink" Target="https://doc.sitecore.com/portal/en/developers/sitecore-cloud-portal/portal-administrati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.sitecore.com/xmc/en/developers/xm-cloud/the-security-roles.html" TargetMode="External"/><Relationship Id="rId5" Type="http://schemas.openxmlformats.org/officeDocument/2006/relationships/hyperlink" Target="https://doc.sitecore.com/xmc/en/developers/xm-cloud/create-and-set-up-a-role.html" TargetMode="External"/><Relationship Id="rId4" Type="http://schemas.openxmlformats.org/officeDocument/2006/relationships/hyperlink" Target="https://doc.sitecore.com/xmc/en/developers/xm-cloud/users,-roles,-and-domains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sitecore.com/xmc/en/developers/xm-cloud/standard-values.html" TargetMode="External"/><Relationship Id="rId7" Type="http://schemas.openxmlformats.org/officeDocument/2006/relationships/hyperlink" Target="https://doc.sitecore.com/xmc/en/developers/xm-cloud/admin-api.html" TargetMode="External"/><Relationship Id="rId2" Type="http://schemas.openxmlformats.org/officeDocument/2006/relationships/hyperlink" Target="https://doc.sitecore.com/xmc/en/developers/xm-cloud/data-templates-733367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.sitecore.com/xmc/en/developers/xm-cloud/the-experience-edge-schema.html" TargetMode="External"/><Relationship Id="rId5" Type="http://schemas.openxmlformats.org/officeDocument/2006/relationships/hyperlink" Target="https://doc.sitecore.com/xmc/en/developers/xm-cloud/add-a-language-version-to-an-sxa-site.html" TargetMode="External"/><Relationship Id="rId4" Type="http://schemas.openxmlformats.org/officeDocument/2006/relationships/hyperlink" Target="https://doc.sitecore.com/xmc/en/developers/xm-cloud/insert-options.htm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corewithraman.wordpress.com/2023/12/25/all-about-sitecore-xm-cloud-developer-certification-exam/" TargetMode="External"/><Relationship Id="rId7" Type="http://schemas.openxmlformats.org/officeDocument/2006/relationships/hyperlink" Target="https://www.youtube.com/playlist?list=PL1jJVFm_lGnzqYagW1UahIBeqTIYSBQMc" TargetMode="External"/><Relationship Id="rId2" Type="http://schemas.openxmlformats.org/officeDocument/2006/relationships/hyperlink" Target="https://doc.sitecore.com/xmc/en/developers/xm-cloud/getting-started-with-xm-cloud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vansitecorenotes.blogspot.com/2023/10/sitecore-xm-cloud-developer.html" TargetMode="External"/><Relationship Id="rId5" Type="http://schemas.openxmlformats.org/officeDocument/2006/relationships/hyperlink" Target="https://www.youtube.com/watch?v=qeF8aABts40" TargetMode="External"/><Relationship Id="rId4" Type="http://schemas.openxmlformats.org/officeDocument/2006/relationships/hyperlink" Target="https://insightswithvishalkhera.wordpress.com/2023/10/31/sitecore-xm-cloud-certification-practice-exam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" y="2540406"/>
            <a:ext cx="11734799" cy="1802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3250"/>
              </a:spcBef>
            </a:pPr>
            <a:r>
              <a:rPr lang="en-US" sz="4000" spc="-300" dirty="0"/>
              <a:t>Tips for Sitecore XM Cloud Certification</a:t>
            </a:r>
            <a:br>
              <a:rPr lang="en-US" sz="6000" spc="-300" dirty="0"/>
            </a:br>
            <a:r>
              <a:rPr lang="en-US" sz="2000" spc="-5" dirty="0">
                <a:latin typeface="Carlito"/>
                <a:cs typeface="Carlito"/>
              </a:rPr>
              <a:t>SITECORE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dirty="0">
                <a:latin typeface="Carlito"/>
                <a:cs typeface="Carlito"/>
              </a:rPr>
              <a:t>USER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5" dirty="0">
                <a:latin typeface="Carlito"/>
                <a:cs typeface="Carlito"/>
              </a:rPr>
              <a:t>GROUP KOLKATA	  </a:t>
            </a:r>
            <a:r>
              <a:rPr lang="en-US" sz="2000" spc="-10" dirty="0">
                <a:latin typeface="Carlito"/>
                <a:cs typeface="Carlito"/>
              </a:rPr>
              <a:t>Apr 27</a:t>
            </a:r>
            <a:r>
              <a:rPr lang="en-US" sz="2000" dirty="0">
                <a:latin typeface="Carlito"/>
                <a:cs typeface="Carlito"/>
              </a:rPr>
              <a:t>,</a:t>
            </a:r>
            <a:r>
              <a:rPr lang="en-US" sz="2000" spc="-45" dirty="0">
                <a:latin typeface="Carlito"/>
                <a:cs typeface="Carlito"/>
              </a:rPr>
              <a:t> </a:t>
            </a:r>
            <a:r>
              <a:rPr lang="en-US" sz="2000" dirty="0">
                <a:latin typeface="Carlito"/>
                <a:cs typeface="Carlito"/>
              </a:rPr>
              <a:t>2024</a:t>
            </a:r>
            <a:br>
              <a:rPr lang="en-US" sz="6000" spc="-300" dirty="0"/>
            </a:br>
            <a:endParaRPr sz="2000" spc="-85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3446983"/>
            <a:ext cx="7315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162800" y="3446983"/>
            <a:ext cx="0" cy="457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30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742" y="1295400"/>
            <a:ext cx="10417658" cy="5103833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Overview of Sitecore XM Cloud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Competencies Break up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Learning links for each competency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Tips for the Certification Exam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References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Benefits of getting certified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08346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0" y="1720714"/>
            <a:ext cx="6629400" cy="3508653"/>
          </a:xfrm>
        </p:spPr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</a:rPr>
              <a:t>Rohan Damodar Kenkre</a:t>
            </a:r>
          </a:p>
          <a:p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4x Sitecore Technology MVP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Technical Director @ Techxot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Blogs: </a:t>
            </a:r>
            <a:r>
              <a:rPr lang="en-US" sz="2000" dirty="0">
                <a:hlinkClick r:id="rId2"/>
              </a:rPr>
              <a:t>https://sitecorediaries.org/</a:t>
            </a:r>
            <a:endParaRPr lang="en-US" sz="2000" dirty="0"/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LinkedIn: </a:t>
            </a:r>
            <a:r>
              <a:rPr lang="en-US" sz="2000" dirty="0">
                <a:solidFill>
                  <a:schemeClr val="bg1"/>
                </a:solidFill>
                <a:hlinkClick r:id="rId3"/>
              </a:rPr>
              <a:t>https://www.linkedin.com/in/Kenkre-rohan/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Twitter: </a:t>
            </a:r>
            <a:r>
              <a:rPr lang="en-US" sz="2000" dirty="0">
                <a:solidFill>
                  <a:schemeClr val="bg1"/>
                </a:solidFill>
                <a:hlinkClick r:id="rId4"/>
              </a:rPr>
              <a:t>https://twitter.com/kenkre_rohan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39500" y="5924550"/>
            <a:ext cx="952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B4BD58-E4D0-2D9F-CEF6-E14C2BA535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75253"/>
            <a:ext cx="2610420" cy="254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9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742" y="1295400"/>
            <a:ext cx="10417658" cy="21544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What is Sitecore XM Cloud?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Sitecore Experience Manager Cloud, or XM Cloud, is a headless content management system that is a foundation for a composable digital experience platform (DXP) centered around content.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39500" y="5924550"/>
            <a:ext cx="952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1903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011C-A97F-E255-B06F-C4096055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Certification Details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FFF7C-F576-1549-E796-E88E4EF9B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822" y="1295400"/>
            <a:ext cx="10942676" cy="38779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XM Cloud Developer Certification Exam is a MCQ proctored through </a:t>
            </a:r>
            <a:r>
              <a:rPr lang="en-US" dirty="0" err="1">
                <a:solidFill>
                  <a:schemeClr val="bg1"/>
                </a:solidFill>
              </a:rPr>
              <a:t>Kryterion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Webassessor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To pass the exam and earn certification, you must answer at least 80% of the questions correctly.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If you earn lower than the minimum score and want to try again, you will need to repurchase the exam for full price.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You will have 100 minutes to complete the test.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Your exam session will be proctored.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No notes or additional resources are permitted during the exam session.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No negative markings.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54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011C-A97F-E255-B06F-C4096055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Competencies</a:t>
            </a:r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FFAEA7-1F5D-3C6C-CD26-4862F1BD4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782636"/>
              </p:ext>
            </p:extLst>
          </p:nvPr>
        </p:nvGraphicFramePr>
        <p:xfrm>
          <a:off x="402742" y="1295400"/>
          <a:ext cx="103632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3200">
                  <a:extLst>
                    <a:ext uri="{9D8B030D-6E8A-4147-A177-3AD203B41FA5}">
                      <a16:colId xmlns:a16="http://schemas.microsoft.com/office/drawing/2014/main" val="93119871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4913011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888917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b="1" i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i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questions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i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5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1: XM Cloud Architecture and Developer Workflow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49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2: Deployment of XM Cloud Projects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41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3: Renderings and Layout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88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4: Sitecore Content Serialization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27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5: Sitecore APIs &amp; Webhooks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87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6: XM Cloud Pages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565231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7: Security for Developers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67879"/>
                  </a:ext>
                </a:extLst>
              </a:tr>
              <a:tr h="242147">
                <a:tc>
                  <a:txBody>
                    <a:bodyPr/>
                    <a:lstStyle/>
                    <a:p>
                      <a:r>
                        <a:rPr lang="en-IN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8: Data Modelling 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42743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83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698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1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1219200"/>
            <a:ext cx="11386515" cy="5539978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XM Cloud Architecture and Developer Workflow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400" dirty="0">
                <a:solidFill>
                  <a:schemeClr val="bg1"/>
                </a:solidFill>
                <a:hlinkClick r:id="rId2"/>
              </a:rPr>
              <a:t>https://doc.sitecore.com/xmc/en/developers/xm-cloud/xm-cloud-terminology.html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3"/>
              </a:rPr>
              <a:t>https://doc.sitecore.com/xmc/en/developers/xm-cloud/sitecore-first-development-workflow.html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4"/>
              </a:rPr>
              <a:t>https://doc.sitecore.com/xmc/en/developers/xm-cloud/code-first-development-workflow.html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5"/>
              </a:rPr>
              <a:t>https://doc.sitecore.com/xmc/en/developers/xm-cloud/site-collections.html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471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2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1219200"/>
            <a:ext cx="11386515" cy="5909310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Deployment of XM Cloud Projects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400" dirty="0">
                <a:solidFill>
                  <a:schemeClr val="bg1"/>
                </a:solidFill>
                <a:hlinkClick r:id="rId2"/>
              </a:rPr>
              <a:t>https://doc.sitecore.com/xmc/en/developers/xm-cloud/getting-started-with-xm-cloud.html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3"/>
              </a:rPr>
              <a:t>https://doc.sitecore.com/xmc/en/developers/xm-cloud/deploying-xm-cloud.html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4"/>
              </a:rPr>
              <a:t>https://doc.sitecore.com/xmc/en/developers/xm-cloud/xm-cloud-deploy-app.html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5"/>
              </a:rPr>
              <a:t>https://doc.sitecore.com/xmc/en/developers/xm-cloud/create-an-xm-cloud-project-from-existing-source-code-in-the-xm-cloud-deploy-app.html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6"/>
              </a:rPr>
              <a:t>https://doc.sitecore.com/xmc/en/developers/xm-cloud/connect-sitecore-pages-to-your-local-xm-cloud-instance.html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3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914400"/>
            <a:ext cx="11386515" cy="6647974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Renderings and Layout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400" dirty="0">
                <a:solidFill>
                  <a:schemeClr val="bg1"/>
                </a:solidFill>
                <a:hlinkClick r:id="rId2"/>
              </a:rPr>
              <a:t>https://doc.sitecore.com/xmc/en/users/xm-cloud/renderings-and-rendering-variants.html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3"/>
              </a:rPr>
              <a:t>https://doc.sitecore.com/xmc/en/users/xm-cloud/building-components.html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4"/>
              </a:rPr>
              <a:t>https://doc.sitecore.com/xmc/en/developers/xm-cloud/walkthrough--registering-an-external-react-component.html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5"/>
              </a:rPr>
              <a:t>https://doc.sitecore.com/xmc/en/developers/xm-cloud/set-placeholder-restrictions.html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6"/>
              </a:rPr>
              <a:t>https://doc.sitecore.com/xmc/en/developers/xm-cloud/page-designs.html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7"/>
              </a:rPr>
              <a:t>https://doc.sitecore.com/xmc/en/developers/xm-cloud/create-and-change-a-partial-design.html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14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4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914400"/>
            <a:ext cx="11386515" cy="6278642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Sitecore Content Serialization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400" dirty="0">
                <a:solidFill>
                  <a:schemeClr val="bg1"/>
                </a:solidFill>
                <a:hlinkClick r:id="rId2"/>
              </a:rPr>
              <a:t>https://doc.sitecore.com/xmc/en/developers/xm-cloud/sitecore-content-serialization.html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3"/>
              </a:rPr>
              <a:t>https://doc.sitecore.com/xmc/en/developers/xm-cloud/connect-sitecore-pages-to-your-local-xm-cloud-instance.html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4"/>
              </a:rPr>
              <a:t>https://doc.sitecore.com/xmc/en/developers/xm-cloud/configure-excluded-fields.html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5"/>
              </a:rPr>
              <a:t>https://doc.sitecore.com/xmc/en/developers/xm-cloud/sitecore-content-serialization-configuration-reference.html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6"/>
              </a:rPr>
              <a:t>https://doc.sitecore.com/xmc/en/developers/xm-cloud/the-cli-serialization-command.html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16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5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914400"/>
            <a:ext cx="11386515" cy="6278642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Sitecore APIs &amp; Webhooks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400" dirty="0">
                <a:solidFill>
                  <a:schemeClr val="bg1"/>
                </a:solidFill>
                <a:hlinkClick r:id="rId2"/>
              </a:rPr>
              <a:t>https://doc.sitecore.com/xmc/en/developers/xm-cloud/sitecore-experience-edge-for-xm.html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3"/>
              </a:rPr>
              <a:t>https://doc.sitecore.com/xmc/en/developers/xm-cloud/sitecore-authoring-and-management-graphql-api.html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4"/>
              </a:rPr>
              <a:t>https://doc.sitecore.com/xmc/en/developers/xm-cloud/webhooks.html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5"/>
              </a:rPr>
              <a:t>https://doc.sitecore.com/xmc/en/developers/xm-cloud/admin-api.html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6"/>
              </a:rPr>
              <a:t>https://doc.sitecore.com/xmc/en/developers/xm-cloud/generate-an-edge-api-key.html</a:t>
            </a:r>
            <a:endParaRPr lang="en-IN" sz="2400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  <a:hlinkClick r:id="rId7"/>
              </a:rPr>
              <a:t>https://doc.sitecore.com/xmc/en/developers/xm-cloud/query-examples.html</a:t>
            </a:r>
            <a:r>
              <a:rPr lang="en-IN" sz="2400" dirty="0">
                <a:solidFill>
                  <a:schemeClr val="bg1"/>
                </a:solidFill>
              </a:rPr>
              <a:t> - </a:t>
            </a:r>
            <a:r>
              <a:rPr lang="en-IN" sz="2400" b="1" dirty="0">
                <a:solidFill>
                  <a:schemeClr val="bg1"/>
                </a:solidFill>
              </a:rPr>
              <a:t>IMP</a:t>
            </a: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576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6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914400"/>
            <a:ext cx="11386515" cy="6986528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XM Cloud Pages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200" dirty="0">
                <a:solidFill>
                  <a:schemeClr val="bg1"/>
                </a:solidFill>
                <a:hlinkClick r:id="rId2"/>
              </a:rPr>
              <a:t>https://doc.sitecore.com/xmc/en/users/xm-cloud/pages.html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3"/>
              </a:rPr>
              <a:t>https://doc.sitecore.com/xmc/en/users/xm-cloud/building-components.html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4"/>
              </a:rPr>
              <a:t>https://doc.sitecore.com/xmc/en/developers/xm-cloud/components.html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5"/>
              </a:rPr>
              <a:t>https://doc.sitecore.com/xmc/en/developers/xm-cloud/data-sources.html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6"/>
              </a:rPr>
              <a:t>https://doc.sitecore.com/xmc/en/developers/xm-cloud/grid.html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7"/>
              </a:rPr>
              <a:t>https://doc.sitecore.com/xmc/en/developers/xm-cloud/publishing-to-experience-edge.html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b="1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8"/>
              </a:rPr>
              <a:t>https://doc.sitecore.com/xmc/en/developers/xm-cloud/add-and-configure-a-device.html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956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7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914400"/>
            <a:ext cx="11386515" cy="7325082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Security for Developers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200" dirty="0">
                <a:solidFill>
                  <a:schemeClr val="bg1"/>
                </a:solidFill>
                <a:hlinkClick r:id="rId2"/>
              </a:rPr>
              <a:t>https://doc.sitecore.com/portal/en/developers/sitecore-cloud-portal/portal-administration.html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3"/>
              </a:rPr>
              <a:t>https://doc.sitecore.com/xmc/en/developers/xm-cloud/user-security.html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4"/>
              </a:rPr>
              <a:t>https://doc.sitecore.com/xmc/en/developers/xm-cloud/users,-roles,-and-domains.html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5"/>
              </a:rPr>
              <a:t>https://doc.sitecore.com/xmc/en/developers/xm-cloud/create-and-set-up-a-role.html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6"/>
              </a:rPr>
              <a:t>https://doc.sitecore.com/xmc/en/developers/xm-cloud/the-security-roles.html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7"/>
              </a:rPr>
              <a:t>https://doc.sitecore.com/xmc/en/developers/xm-cloud/the-access-rights.html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8"/>
              </a:rPr>
              <a:t>https://doc.sitecore.com/xmc/en/developers/xm-cloud/assigning-access-rights.html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55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8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914400"/>
            <a:ext cx="11386515" cy="6986528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Data Modelling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IN" sz="2400" dirty="0">
                <a:solidFill>
                  <a:schemeClr val="bg1"/>
                </a:solidFill>
              </a:rPr>
              <a:t>Resources:</a:t>
            </a:r>
          </a:p>
          <a:p>
            <a:r>
              <a:rPr lang="en-IN" sz="2200" dirty="0">
                <a:solidFill>
                  <a:schemeClr val="bg1"/>
                </a:solidFill>
                <a:hlinkClick r:id="rId2"/>
              </a:rPr>
              <a:t>https://doc.sitecore.com/xmc/en/developers/xm-cloud/data-templates-733367.html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3"/>
              </a:rPr>
              <a:t>https://doc.sitecore.com/xmc/en/developers/xm-cloud/standard-values.html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4"/>
              </a:rPr>
              <a:t>https://doc.sitecore.com/xmc/en/developers/xm-cloud/insert-options.html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5"/>
              </a:rPr>
              <a:t>https://doc.sitecore.com/xmc/en/developers/xm-cloud/add-a-language-version-to-an-sxa-site.html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6"/>
              </a:rPr>
              <a:t>https://doc.sitecore.com/xmc/en/developers/xm-cloud/the-experience-edge-schema.html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r>
              <a:rPr lang="en-IN" sz="2200" dirty="0">
                <a:solidFill>
                  <a:schemeClr val="bg1"/>
                </a:solidFill>
                <a:hlinkClick r:id="rId7"/>
              </a:rPr>
              <a:t>https://doc.sitecore.com/xmc/en/developers/xm-cloud/admin-api.html</a:t>
            </a:r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endParaRPr lang="en-IN" sz="2200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b="1" dirty="0">
              <a:solidFill>
                <a:schemeClr val="bg1"/>
              </a:solidFill>
            </a:endParaRPr>
          </a:p>
          <a:p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56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1" y="914400"/>
            <a:ext cx="11386515" cy="590931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Study new competencies first –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XM Cloud Architecture and Developer Workflow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Deployment of XM Cloud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Sitecore APIs &amp; Webhooks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XM Cloud Pages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other competencies should be refreshed as most of the content is from Sitecore basics and SXA concepts.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Study from official documentation site as most of the questions will be from the same.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Go through NAVAN’s YouTube video and the Blog related to the video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If you want to try out if you are ready then Vishal Khera has created a practice exam for the community.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	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192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2" y="1143000"/>
            <a:ext cx="11386515" cy="50475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</a:rPr>
              <a:t>Official Documentation - </a:t>
            </a:r>
            <a:r>
              <a:rPr lang="en-IN" sz="2000" dirty="0">
                <a:solidFill>
                  <a:schemeClr val="bg1"/>
                </a:solidFill>
                <a:hlinkClick r:id="rId2"/>
              </a:rPr>
              <a:t>https://doc.sitecore.com/xmc/en/developers/xm-cloud/getting-started-with-xm-cloud.html</a:t>
            </a: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Overview about Certification Exam by Raman Gupta- </a:t>
            </a:r>
            <a:r>
              <a:rPr lang="en-US" sz="2000" dirty="0">
                <a:solidFill>
                  <a:schemeClr val="bg1"/>
                </a:solidFill>
                <a:hlinkClick r:id="rId3"/>
              </a:rPr>
              <a:t>https://sitecorewithraman.wordpress.com/2023/12/25/all-about-sitecore-xm-cloud-developer-certification-exam/</a:t>
            </a: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Practice Exam by Vishal Khera - </a:t>
            </a:r>
            <a:r>
              <a:rPr lang="en-US" sz="2000" dirty="0">
                <a:solidFill>
                  <a:schemeClr val="bg1"/>
                </a:solidFill>
                <a:hlinkClick r:id="rId4"/>
              </a:rPr>
              <a:t>https://insightswithvishalkhera.wordpress.com/2023/10/31/sitecore-xm-cloud-certification-practice-exam/</a:t>
            </a: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Crash Course by NAVAN - </a:t>
            </a:r>
            <a:r>
              <a:rPr lang="en-US" sz="2000" dirty="0">
                <a:solidFill>
                  <a:schemeClr val="bg1"/>
                </a:solidFill>
                <a:hlinkClick r:id="rId5"/>
              </a:rPr>
              <a:t>https://www.youtube.com/watch?v=qeF8aABts40</a:t>
            </a:r>
            <a:endParaRPr lang="en-IN" sz="20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</a:rPr>
              <a:t>Blog - </a:t>
            </a:r>
            <a:r>
              <a:rPr lang="en-IN" sz="2000" dirty="0">
                <a:solidFill>
                  <a:schemeClr val="bg1"/>
                </a:solidFill>
                <a:hlinkClick r:id="rId6"/>
              </a:rPr>
              <a:t>https://navansitecorenotes.blogspot.com/2023/10/sitecore-xm-cloud-developer.html</a:t>
            </a:r>
            <a:endParaRPr lang="en-IN" sz="20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IN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bg1"/>
                </a:solidFill>
              </a:rPr>
              <a:t>Official Video Series by Sitecore for XM Cloud - </a:t>
            </a:r>
            <a:r>
              <a:rPr lang="en-IN" sz="2000" dirty="0">
                <a:solidFill>
                  <a:schemeClr val="bg1"/>
                </a:solidFill>
                <a:hlinkClick r:id="rId7"/>
              </a:rPr>
              <a:t>https://www.youtube.com/playlist?list=PL1jJVFm_lGnzqYagW1UahIBeqTIYSBQMc</a:t>
            </a: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71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FF74-25E4-7D42-B97F-7BC4E1D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getting Certified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EAC15-A6D8-8C21-637A-5C7A58BF5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2" y="1143000"/>
            <a:ext cx="11386515" cy="36933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Individuals can distinguish themselves in the marketplace by mastering the knowledge and skills needed to pass a Sitecore certification.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Companies can select the best candidates to help implement, optimize, and maintain their solutions by working with individuals who are Sitecore certified.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Certified Administrators and Developers can submit support cases for Sitecore products.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P.S. -&gt; Sitecore 9 certification are getting expired so please upskill yourselves to Sitecore 10 .NET Certification and XM Cloud Certification.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364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742" y="304800"/>
            <a:ext cx="11386515" cy="738664"/>
          </a:xfrm>
        </p:spPr>
        <p:txBody>
          <a:bodyPr/>
          <a:lstStyle/>
          <a:p>
            <a:r>
              <a:rPr lang="en-US" dirty="0"/>
              <a:t>Questions &amp; Answers</a:t>
            </a:r>
          </a:p>
        </p:txBody>
      </p:sp>
      <p:pic>
        <p:nvPicPr>
          <p:cNvPr id="1026" name="Picture 2" descr="F:\Check This\Desktop\Sitecore\WIP\Q&amp;A 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2245" y="1181100"/>
            <a:ext cx="7587507" cy="449580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39500" y="5915025"/>
            <a:ext cx="9525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700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3306</TotalTime>
  <Words>1557</Words>
  <Application>Microsoft Office PowerPoint</Application>
  <PresentationFormat>Widescreen</PresentationFormat>
  <Paragraphs>226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Carlito</vt:lpstr>
      <vt:lpstr>Trebuchet MS</vt:lpstr>
      <vt:lpstr>Office Theme</vt:lpstr>
      <vt:lpstr>Tips for Sitecore XM Cloud Certification SITECORE USER GROUP KOLKATA   Apr 27, 2024 </vt:lpstr>
      <vt:lpstr>Agenda</vt:lpstr>
      <vt:lpstr>Introduction</vt:lpstr>
      <vt:lpstr>Overview</vt:lpstr>
      <vt:lpstr>Certification Details</vt:lpstr>
      <vt:lpstr>Competencies</vt:lpstr>
      <vt:lpstr>Competency 1</vt:lpstr>
      <vt:lpstr>Competency 2</vt:lpstr>
      <vt:lpstr>Competency 3</vt:lpstr>
      <vt:lpstr>Competency 4</vt:lpstr>
      <vt:lpstr>Competency 5</vt:lpstr>
      <vt:lpstr>Competency 6</vt:lpstr>
      <vt:lpstr>Competency 7</vt:lpstr>
      <vt:lpstr>Competency 8</vt:lpstr>
      <vt:lpstr>Tips</vt:lpstr>
      <vt:lpstr>References</vt:lpstr>
      <vt:lpstr>Benefits of getting Certified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 OFF EVENT SITECORE USER GROUP PUNE MAY 23, 2020</dc:title>
  <cp:lastModifiedBy>Yuvraj Kasture</cp:lastModifiedBy>
  <cp:revision>219</cp:revision>
  <dcterms:created xsi:type="dcterms:W3CDTF">2020-05-22T09:40:25Z</dcterms:created>
  <dcterms:modified xsi:type="dcterms:W3CDTF">2024-04-29T09:32:16Z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2015-02-26T00:00:00Z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2020-05-22T00:00:00Z</vt:filetime>
  </property>
</Properties>
</file>